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74" r:id="rId2"/>
    <p:sldId id="256" r:id="rId3"/>
    <p:sldId id="269" r:id="rId4"/>
    <p:sldId id="258" r:id="rId5"/>
    <p:sldId id="259" r:id="rId6"/>
    <p:sldId id="260" r:id="rId7"/>
    <p:sldId id="270" r:id="rId8"/>
    <p:sldId id="262" r:id="rId9"/>
    <p:sldId id="271" r:id="rId10"/>
    <p:sldId id="272" r:id="rId11"/>
    <p:sldId id="273" r:id="rId12"/>
    <p:sldId id="265" r:id="rId13"/>
    <p:sldId id="267" r:id="rId14"/>
    <p:sldId id="266" r:id="rId15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0"/>
    <p:restoredTop sz="94156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A3991-5514-4083-80B0-FAF395CB46B0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B41E8-2674-4F50-9D2C-6C752496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75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3">
            <a:extLst>
              <a:ext uri="{FF2B5EF4-FFF2-40B4-BE49-F238E27FC236}">
                <a16:creationId xmlns:a16="http://schemas.microsoft.com/office/drawing/2014/main" id="{28D833CB-806C-924A-A6F2-F198FAFC754D}"/>
              </a:ext>
            </a:extLst>
          </p:cNvPr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8B9A2A5-D3BB-3942-827F-08035423722B}" type="datetime1">
              <a:rPr lang="de-DE" sz="1200" spc="-1" smtClean="0">
                <a:latin typeface="Times New Roman"/>
              </a:rPr>
              <a:t>09.09.2021</a:t>
            </a:fld>
            <a:endParaRPr lang="en-US" sz="1200" spc="-1" dirty="0">
              <a:latin typeface="Times New Roman"/>
            </a:endParaRPr>
          </a:p>
        </p:txBody>
      </p:sp>
      <p:sp>
        <p:nvSpPr>
          <p:cNvPr id="3" name="PlaceHolder 5">
            <a:extLst>
              <a:ext uri="{FF2B5EF4-FFF2-40B4-BE49-F238E27FC236}">
                <a16:creationId xmlns:a16="http://schemas.microsoft.com/office/drawing/2014/main" id="{8E4588E7-04AD-B440-B200-AA7C6B9F2B31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4B300D9B-8280-4506-BEB8-F11C3B1BA7EA}" type="slidenum">
              <a:rPr lang="en-GB" sz="1200" spc="-1" smtClean="0">
                <a:latin typeface="Calibri"/>
              </a:rPr>
              <a:pPr algn="r"/>
              <a:t>‹#›</a:t>
            </a:fld>
            <a:endParaRPr lang="en-US" sz="1200" spc="-1" dirty="0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B0093C6F-C846-8E4C-B838-0D1C6527A37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F82D83C-D531-DB47-B4E7-6BE6A40C1FB8}" type="datetime1">
              <a:rPr lang="de-DE" sz="1200" spc="-1" smtClean="0">
                <a:latin typeface="Times New Roman"/>
              </a:rPr>
              <a:t>09.09.2021</a:t>
            </a:fld>
            <a:endParaRPr lang="en-US" sz="1200" spc="-1" dirty="0">
              <a:latin typeface="Times New Roman"/>
            </a:endParaRP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5726F4D1-E9F0-2346-AAB9-730279FBE839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4B300D9B-8280-4506-BEB8-F11C3B1BA7EA}" type="slidenum">
              <a:rPr lang="en-GB" sz="1200" spc="-1" smtClean="0">
                <a:latin typeface="Calibri"/>
              </a:rPr>
              <a:pPr algn="r"/>
              <a:t>‹#›</a:t>
            </a:fld>
            <a:endParaRPr lang="en-US" sz="1200" spc="-1" dirty="0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AD667A4A-830B-8845-9F57-5B8F87DAA31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A19B6C-1F1B-D543-AA27-1A20D3684F35}" type="datetime1">
              <a:rPr lang="de-DE" sz="1200" spc="-1" smtClean="0">
                <a:latin typeface="Times New Roman"/>
              </a:rPr>
              <a:t>09.09.2021</a:t>
            </a:fld>
            <a:endParaRPr lang="en-US" sz="1200" spc="-1" dirty="0">
              <a:latin typeface="Times New Roman"/>
            </a:endParaRPr>
          </a:p>
        </p:txBody>
      </p:sp>
      <p:sp>
        <p:nvSpPr>
          <p:cNvPr id="5" name="PlaceHolder 5">
            <a:extLst>
              <a:ext uri="{FF2B5EF4-FFF2-40B4-BE49-F238E27FC236}">
                <a16:creationId xmlns:a16="http://schemas.microsoft.com/office/drawing/2014/main" id="{2233C5A8-F53D-0641-88DB-C8A1CCFDA4EF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4B300D9B-8280-4506-BEB8-F11C3B1BA7EA}" type="slidenum">
              <a:rPr lang="en-GB" sz="1200" spc="-1" smtClean="0">
                <a:latin typeface="Calibri"/>
              </a:rPr>
              <a:pPr algn="r"/>
              <a:t>‹#›</a:t>
            </a:fld>
            <a:endParaRPr lang="en-US" sz="1200" spc="-1" dirty="0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3">
            <a:extLst>
              <a:ext uri="{FF2B5EF4-FFF2-40B4-BE49-F238E27FC236}">
                <a16:creationId xmlns:a16="http://schemas.microsoft.com/office/drawing/2014/main" id="{FD7AA373-F9A3-C247-A7EF-27967D5EF64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4C5BB2D-F932-B744-BFDB-F77AA9C4C262}" type="datetime1">
              <a:rPr lang="de-DE" sz="1200" spc="-1" smtClean="0">
                <a:latin typeface="Times New Roman"/>
              </a:rPr>
              <a:t>09.09.2021</a:t>
            </a:fld>
            <a:endParaRPr lang="en-US" sz="1200" spc="-1" dirty="0">
              <a:latin typeface="Times New Roman"/>
            </a:endParaRPr>
          </a:p>
        </p:txBody>
      </p:sp>
      <p:sp>
        <p:nvSpPr>
          <p:cNvPr id="6" name="PlaceHolder 5">
            <a:extLst>
              <a:ext uri="{FF2B5EF4-FFF2-40B4-BE49-F238E27FC236}">
                <a16:creationId xmlns:a16="http://schemas.microsoft.com/office/drawing/2014/main" id="{01875118-6283-7E4D-86B8-090D4F6FC8E5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4B300D9B-8280-4506-BEB8-F11C3B1BA7EA}" type="slidenum">
              <a:rPr lang="en-GB" sz="1200" spc="-1" smtClean="0">
                <a:latin typeface="Calibri"/>
              </a:rPr>
              <a:pPr algn="r"/>
              <a:t>‹#›</a:t>
            </a:fld>
            <a:endParaRPr lang="en-US" sz="1200" spc="-1" dirty="0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3">
            <a:extLst>
              <a:ext uri="{FF2B5EF4-FFF2-40B4-BE49-F238E27FC236}">
                <a16:creationId xmlns:a16="http://schemas.microsoft.com/office/drawing/2014/main" id="{9F1242EB-EF6F-2448-B414-BF43097E722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10604AE-9F9B-6E4D-8DB5-68D8F499C167}" type="datetime1">
              <a:rPr lang="de-DE" sz="1200" spc="-1" smtClean="0">
                <a:latin typeface="Times New Roman"/>
              </a:rPr>
              <a:t>09.09.2021</a:t>
            </a:fld>
            <a:endParaRPr lang="en-US" sz="1200" spc="-1" dirty="0">
              <a:latin typeface="Times New Roman"/>
            </a:endParaRPr>
          </a:p>
        </p:txBody>
      </p:sp>
      <p:sp>
        <p:nvSpPr>
          <p:cNvPr id="4" name="PlaceHolder 5">
            <a:extLst>
              <a:ext uri="{FF2B5EF4-FFF2-40B4-BE49-F238E27FC236}">
                <a16:creationId xmlns:a16="http://schemas.microsoft.com/office/drawing/2014/main" id="{C817A952-666A-A746-96E6-41F5B389B173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4B300D9B-8280-4506-BEB8-F11C3B1BA7EA}" type="slidenum">
              <a:rPr lang="en-GB" sz="1200" spc="-1" smtClean="0">
                <a:latin typeface="Calibri"/>
              </a:rPr>
              <a:pPr algn="r"/>
              <a:t>‹#›</a:t>
            </a:fld>
            <a:endParaRPr lang="en-US" sz="1200" spc="-1" dirty="0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de-DE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de-DE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de-D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FE8DF1-40A6-6241-9586-EA5295152D3F}" type="datetime1">
              <a:rPr lang="de-DE" sz="1200" spc="-1" smtClean="0">
                <a:latin typeface="Times New Roman"/>
              </a:rPr>
              <a:t>09.09.2021</a:t>
            </a:fld>
            <a:endParaRPr lang="en-US" sz="1200" spc="-1" dirty="0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4B300D9B-8280-4506-BEB8-F11C3B1BA7EA}" type="slidenum">
              <a:rPr lang="en-GB" sz="1200" spc="-1" smtClean="0">
                <a:latin typeface="Calibri"/>
              </a:rPr>
              <a:pPr algn="r"/>
              <a:t>‹#›</a:t>
            </a:fld>
            <a:endParaRPr lang="en-US" sz="1200" spc="-1" dirty="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"/><Relationship Id="rId3" Type="http://schemas.openxmlformats.org/officeDocument/2006/relationships/image" Target="../media/image2.tif"/><Relationship Id="rId7" Type="http://schemas.openxmlformats.org/officeDocument/2006/relationships/image" Target="../media/image10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"/><Relationship Id="rId5" Type="http://schemas.openxmlformats.org/officeDocument/2006/relationships/image" Target="../media/image8.tif"/><Relationship Id="rId10" Type="http://schemas.openxmlformats.org/officeDocument/2006/relationships/image" Target="../media/image12.tiff"/><Relationship Id="rId4" Type="http://schemas.openxmlformats.org/officeDocument/2006/relationships/image" Target="../media/image7.tif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tif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1FD99-36B3-4E31-8C01-6EF5501CE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study | Software developer – Big Data &amp;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E787A2-A842-453B-946D-607F6A835A7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indent="0">
              <a:spcBef>
                <a:spcPts val="1000"/>
              </a:spcBef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Houssem Ben Lahmar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4E147-0FAA-B244-B9F9-3CF657F22D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80536A6-D452-4541-83E4-CF8BF1D48899}" type="datetime1">
              <a:rPr lang="de-DE" sz="1200" spc="-1" smtClean="0">
                <a:latin typeface="Times New Roman"/>
              </a:rPr>
              <a:t>09.09.2021</a:t>
            </a:fld>
            <a:endParaRPr lang="en-US" sz="1200" spc="-1" dirty="0">
              <a:latin typeface="Times New Roman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80E95-F47E-2446-9968-A1261033B5A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algn="r"/>
            <a:fld id="{4B300D9B-8280-4506-BEB8-F11C3B1BA7EA}" type="slidenum">
              <a:rPr lang="en-GB" sz="1200" spc="-1" smtClean="0">
                <a:latin typeface="Calibri"/>
              </a:rPr>
              <a:pPr algn="r"/>
              <a:t>1</a:t>
            </a:fld>
            <a:endParaRPr lang="en-US" sz="1200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368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Shape 1"/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strike="noStrike" kern="1200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4695730-4065-4517-BCFF-040D806B21D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038594" y="2293167"/>
            <a:ext cx="1765080" cy="1142640"/>
          </a:xfrm>
          <a:prstGeom prst="rect">
            <a:avLst/>
          </a:prstGeom>
          <a:ln>
            <a:noFill/>
          </a:ln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539D0A21-56B3-4CC0-98D3-222933597D6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32920" y="2871180"/>
            <a:ext cx="1605240" cy="1605240"/>
          </a:xfrm>
          <a:prstGeom prst="rect">
            <a:avLst/>
          </a:prstGeom>
          <a:ln>
            <a:noFill/>
          </a:ln>
        </p:spPr>
      </p:pic>
      <p:sp>
        <p:nvSpPr>
          <p:cNvPr id="10" name="CustomShape 2">
            <a:extLst>
              <a:ext uri="{FF2B5EF4-FFF2-40B4-BE49-F238E27FC236}">
                <a16:creationId xmlns:a16="http://schemas.microsoft.com/office/drawing/2014/main" id="{1DB0C64A-04D9-4377-B4C0-0D11282A2BEF}"/>
              </a:ext>
            </a:extLst>
          </p:cNvPr>
          <p:cNvSpPr/>
          <p:nvPr/>
        </p:nvSpPr>
        <p:spPr>
          <a:xfrm>
            <a:off x="177480" y="4595480"/>
            <a:ext cx="2266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Calibri"/>
              </a:rPr>
              <a:t>RandomUser</a:t>
            </a:r>
            <a:r>
              <a:rPr lang="en-GB" sz="1800" b="0" strike="noStrike" spc="-1" dirty="0">
                <a:solidFill>
                  <a:srgbClr val="000000"/>
                </a:solidFill>
                <a:latin typeface="Calibri"/>
              </a:rPr>
              <a:t> API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EF46A94D-A460-4570-9209-EB9F5727D11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474670" y="3673800"/>
            <a:ext cx="1320480" cy="776770"/>
          </a:xfrm>
          <a:prstGeom prst="rect">
            <a:avLst/>
          </a:prstGeom>
          <a:ln>
            <a:noFill/>
          </a:ln>
        </p:spPr>
      </p:pic>
      <p:sp>
        <p:nvSpPr>
          <p:cNvPr id="12" name="CustomShape 3">
            <a:extLst>
              <a:ext uri="{FF2B5EF4-FFF2-40B4-BE49-F238E27FC236}">
                <a16:creationId xmlns:a16="http://schemas.microsoft.com/office/drawing/2014/main" id="{DA1CF648-EC9A-4318-A5D0-60A1D8DF607E}"/>
              </a:ext>
            </a:extLst>
          </p:cNvPr>
          <p:cNvSpPr/>
          <p:nvPr/>
        </p:nvSpPr>
        <p:spPr>
          <a:xfrm flipV="1">
            <a:off x="4732100" y="3017270"/>
            <a:ext cx="540510" cy="106852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D0BF53B9-456C-4608-AD5D-C2EA7576136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647360" y="2685598"/>
            <a:ext cx="1320480" cy="1022400"/>
          </a:xfrm>
          <a:prstGeom prst="rect">
            <a:avLst/>
          </a:prstGeom>
          <a:ln>
            <a:noFill/>
          </a:ln>
        </p:spPr>
      </p:pic>
      <p:sp>
        <p:nvSpPr>
          <p:cNvPr id="14" name="CustomShape 4">
            <a:extLst>
              <a:ext uri="{FF2B5EF4-FFF2-40B4-BE49-F238E27FC236}">
                <a16:creationId xmlns:a16="http://schemas.microsoft.com/office/drawing/2014/main" id="{9A7D808F-EFE8-4336-993C-8B44AF6CAFEF}"/>
              </a:ext>
            </a:extLst>
          </p:cNvPr>
          <p:cNvSpPr/>
          <p:nvPr/>
        </p:nvSpPr>
        <p:spPr>
          <a:xfrm flipH="1" flipV="1">
            <a:off x="6443926" y="2994409"/>
            <a:ext cx="1242913" cy="31759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31E85177-27E3-4950-8560-9EC1A2EE271A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0642680" y="1890000"/>
            <a:ext cx="1422000" cy="1422000"/>
          </a:xfrm>
          <a:prstGeom prst="rect">
            <a:avLst/>
          </a:prstGeom>
          <a:ln>
            <a:noFill/>
          </a:ln>
        </p:spPr>
      </p:pic>
      <p:sp>
        <p:nvSpPr>
          <p:cNvPr id="16" name="CustomShape 5">
            <a:extLst>
              <a:ext uri="{FF2B5EF4-FFF2-40B4-BE49-F238E27FC236}">
                <a16:creationId xmlns:a16="http://schemas.microsoft.com/office/drawing/2014/main" id="{8E2EA041-E57B-4269-8740-349F330BEFBF}"/>
              </a:ext>
            </a:extLst>
          </p:cNvPr>
          <p:cNvSpPr/>
          <p:nvPr/>
        </p:nvSpPr>
        <p:spPr>
          <a:xfrm flipV="1">
            <a:off x="8858155" y="2600280"/>
            <a:ext cx="1784165" cy="711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CustomShape 6">
            <a:extLst>
              <a:ext uri="{FF2B5EF4-FFF2-40B4-BE49-F238E27FC236}">
                <a16:creationId xmlns:a16="http://schemas.microsoft.com/office/drawing/2014/main" id="{66078143-33B1-4D77-889A-78B2036A56B4}"/>
              </a:ext>
            </a:extLst>
          </p:cNvPr>
          <p:cNvSpPr/>
          <p:nvPr/>
        </p:nvSpPr>
        <p:spPr>
          <a:xfrm>
            <a:off x="9236520" y="2652590"/>
            <a:ext cx="1542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/>
              </a:rPr>
              <a:t>archiving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8" name="Picture 21">
            <a:extLst>
              <a:ext uri="{FF2B5EF4-FFF2-40B4-BE49-F238E27FC236}">
                <a16:creationId xmlns:a16="http://schemas.microsoft.com/office/drawing/2014/main" id="{A8D0FD3F-4834-429B-895E-A6BDD1A5F399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9167180" y="5174600"/>
            <a:ext cx="2018880" cy="1002960"/>
          </a:xfrm>
          <a:prstGeom prst="rect">
            <a:avLst/>
          </a:prstGeom>
          <a:ln>
            <a:noFill/>
          </a:ln>
        </p:spPr>
      </p:pic>
      <p:pic>
        <p:nvPicPr>
          <p:cNvPr id="19" name="Picture 22">
            <a:extLst>
              <a:ext uri="{FF2B5EF4-FFF2-40B4-BE49-F238E27FC236}">
                <a16:creationId xmlns:a16="http://schemas.microsoft.com/office/drawing/2014/main" id="{FD9A6D5B-B617-4899-8BF1-35FBD0C35D40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10880640" y="4876960"/>
            <a:ext cx="1133880" cy="1221410"/>
          </a:xfrm>
          <a:prstGeom prst="rect">
            <a:avLst/>
          </a:prstGeom>
          <a:ln>
            <a:noFill/>
          </a:ln>
        </p:spPr>
      </p:pic>
      <p:sp>
        <p:nvSpPr>
          <p:cNvPr id="20" name="CustomShape 7">
            <a:extLst>
              <a:ext uri="{FF2B5EF4-FFF2-40B4-BE49-F238E27FC236}">
                <a16:creationId xmlns:a16="http://schemas.microsoft.com/office/drawing/2014/main" id="{BA88A094-523C-4D0E-9D47-DC5793F77F65}"/>
              </a:ext>
            </a:extLst>
          </p:cNvPr>
          <p:cNvSpPr/>
          <p:nvPr/>
        </p:nvSpPr>
        <p:spPr>
          <a:xfrm>
            <a:off x="7380866" y="5243112"/>
            <a:ext cx="2209617" cy="32748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CustomShape 8">
            <a:extLst>
              <a:ext uri="{FF2B5EF4-FFF2-40B4-BE49-F238E27FC236}">
                <a16:creationId xmlns:a16="http://schemas.microsoft.com/office/drawing/2014/main" id="{7C5ACC9C-7B56-4626-9FE3-D063675523F3}"/>
              </a:ext>
            </a:extLst>
          </p:cNvPr>
          <p:cNvSpPr/>
          <p:nvPr/>
        </p:nvSpPr>
        <p:spPr>
          <a:xfrm>
            <a:off x="8070121" y="4978858"/>
            <a:ext cx="1542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/>
              </a:rPr>
              <a:t>Dashboarding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2" name="CustomShape 3">
            <a:extLst>
              <a:ext uri="{FF2B5EF4-FFF2-40B4-BE49-F238E27FC236}">
                <a16:creationId xmlns:a16="http://schemas.microsoft.com/office/drawing/2014/main" id="{A6AECBCA-F7E5-4F91-96A8-73D0268D7DD6}"/>
              </a:ext>
            </a:extLst>
          </p:cNvPr>
          <p:cNvSpPr/>
          <p:nvPr/>
        </p:nvSpPr>
        <p:spPr>
          <a:xfrm>
            <a:off x="1838160" y="3982881"/>
            <a:ext cx="1723040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9C3BFE2-3574-4DCA-9F18-EC7A5339E125}"/>
              </a:ext>
            </a:extLst>
          </p:cNvPr>
          <p:cNvPicPr/>
          <p:nvPr/>
        </p:nvPicPr>
        <p:blipFill>
          <a:blip r:embed="rId9"/>
          <a:srcRect l="50201" t="5330" r="33001" b="34670"/>
          <a:stretch/>
        </p:blipFill>
        <p:spPr>
          <a:xfrm>
            <a:off x="1899772" y="2293167"/>
            <a:ext cx="1484295" cy="1535173"/>
          </a:xfrm>
          <a:prstGeom prst="rect">
            <a:avLst/>
          </a:prstGeom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F279F2-A1AC-7D4B-8551-18449A5D2D2B}"/>
              </a:ext>
            </a:extLst>
          </p:cNvPr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fld id="{77CA50A8-EB14-C44B-9C47-BA4F5695D7C7}" type="datetime1">
              <a:rPr lang="de-DE" sz="1200" spc="-1" smtClean="0">
                <a:latin typeface="Times New Roman"/>
              </a:rPr>
              <a:t>09.09.2021</a:t>
            </a:fld>
            <a:endParaRPr lang="en-US" sz="1200" spc="-1" dirty="0">
              <a:latin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150D94-AC44-F744-B4A2-738C3692BF5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B300D9B-8280-4506-BEB8-F11C3B1BA7EA}" type="slidenum">
              <a:rPr lang="en-GB" sz="1200" spc="-1" smtClean="0">
                <a:latin typeface="Calibri"/>
              </a:rPr>
              <a:pPr algn="r"/>
              <a:t>10</a:t>
            </a:fld>
            <a:endParaRPr lang="en-US" sz="1200" spc="-1" dirty="0">
              <a:latin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0FFA0-516F-A944-BECC-DB176A14CA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4623" y="4610709"/>
            <a:ext cx="1422400" cy="1422400"/>
          </a:xfrm>
          <a:prstGeom prst="rect">
            <a:avLst/>
          </a:prstGeom>
        </p:spPr>
      </p:pic>
      <p:sp>
        <p:nvSpPr>
          <p:cNvPr id="26" name="CustomShape 4">
            <a:extLst>
              <a:ext uri="{FF2B5EF4-FFF2-40B4-BE49-F238E27FC236}">
                <a16:creationId xmlns:a16="http://schemas.microsoft.com/office/drawing/2014/main" id="{11BE42BA-09FD-5043-AA7A-080D9BF5D47C}"/>
              </a:ext>
            </a:extLst>
          </p:cNvPr>
          <p:cNvSpPr/>
          <p:nvPr/>
        </p:nvSpPr>
        <p:spPr>
          <a:xfrm flipH="1">
            <a:off x="7169899" y="3464399"/>
            <a:ext cx="669339" cy="114631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6">
            <a:extLst>
              <a:ext uri="{FF2B5EF4-FFF2-40B4-BE49-F238E27FC236}">
                <a16:creationId xmlns:a16="http://schemas.microsoft.com/office/drawing/2014/main" id="{5F4AFB23-DD34-2140-8240-F48F0BA7FCE6}"/>
              </a:ext>
            </a:extLst>
          </p:cNvPr>
          <p:cNvSpPr/>
          <p:nvPr/>
        </p:nvSpPr>
        <p:spPr>
          <a:xfrm>
            <a:off x="6527521" y="3879845"/>
            <a:ext cx="1542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pc="-1" dirty="0">
                <a:solidFill>
                  <a:srgbClr val="000000"/>
                </a:solidFill>
                <a:latin typeface="Calibri"/>
              </a:rPr>
              <a:t>processing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450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Shape 1"/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strike="noStrike" kern="1200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flow</a:t>
            </a:r>
          </a:p>
        </p:txBody>
      </p:sp>
      <p:pic>
        <p:nvPicPr>
          <p:cNvPr id="24" name="Picture 4" descr="Office, database Free Icon of Super Flat Remix V1.08">
            <a:extLst>
              <a:ext uri="{FF2B5EF4-FFF2-40B4-BE49-F238E27FC236}">
                <a16:creationId xmlns:a16="http://schemas.microsoft.com/office/drawing/2014/main" id="{3B914119-9D91-4DFA-9E21-468DD8869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854" y="1797427"/>
            <a:ext cx="1607146" cy="160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875EC312-9590-44F1-AAB3-56B080A04ED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41223" y="3349109"/>
            <a:ext cx="1262220" cy="1138600"/>
          </a:xfrm>
          <a:prstGeom prst="rect">
            <a:avLst/>
          </a:prstGeom>
          <a:ln>
            <a:noFill/>
          </a:ln>
        </p:spPr>
      </p:pic>
      <p:sp>
        <p:nvSpPr>
          <p:cNvPr id="26" name="CustomShape 2">
            <a:extLst>
              <a:ext uri="{FF2B5EF4-FFF2-40B4-BE49-F238E27FC236}">
                <a16:creationId xmlns:a16="http://schemas.microsoft.com/office/drawing/2014/main" id="{D08022D5-0767-4A9A-A992-7794AD929496}"/>
              </a:ext>
            </a:extLst>
          </p:cNvPr>
          <p:cNvSpPr/>
          <p:nvPr/>
        </p:nvSpPr>
        <p:spPr>
          <a:xfrm>
            <a:off x="171217" y="4468019"/>
            <a:ext cx="2266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Calibri"/>
              </a:rPr>
              <a:t>RandomUser</a:t>
            </a:r>
            <a:r>
              <a:rPr lang="en-GB" sz="1800" b="0" strike="noStrike" spc="-1" dirty="0">
                <a:solidFill>
                  <a:srgbClr val="000000"/>
                </a:solidFill>
                <a:latin typeface="Calibri"/>
              </a:rPr>
              <a:t> API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7" name="CustomShape 3">
            <a:extLst>
              <a:ext uri="{FF2B5EF4-FFF2-40B4-BE49-F238E27FC236}">
                <a16:creationId xmlns:a16="http://schemas.microsoft.com/office/drawing/2014/main" id="{BD3BDEB4-83E7-4B45-8FF3-826ECEA1E234}"/>
              </a:ext>
            </a:extLst>
          </p:cNvPr>
          <p:cNvSpPr/>
          <p:nvPr/>
        </p:nvSpPr>
        <p:spPr>
          <a:xfrm flipV="1">
            <a:off x="1496401" y="3872689"/>
            <a:ext cx="1739371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" name="CustomShape 4">
            <a:extLst>
              <a:ext uri="{FF2B5EF4-FFF2-40B4-BE49-F238E27FC236}">
                <a16:creationId xmlns:a16="http://schemas.microsoft.com/office/drawing/2014/main" id="{5978C506-FAD2-4DBB-8E54-5548A7307795}"/>
              </a:ext>
            </a:extLst>
          </p:cNvPr>
          <p:cNvSpPr/>
          <p:nvPr/>
        </p:nvSpPr>
        <p:spPr>
          <a:xfrm flipV="1">
            <a:off x="7550379" y="2581920"/>
            <a:ext cx="3168421" cy="1138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" name="CustomShape 5">
            <a:extLst>
              <a:ext uri="{FF2B5EF4-FFF2-40B4-BE49-F238E27FC236}">
                <a16:creationId xmlns:a16="http://schemas.microsoft.com/office/drawing/2014/main" id="{F5A4BF27-BADA-4CF4-8403-7A1AEAFB52B3}"/>
              </a:ext>
            </a:extLst>
          </p:cNvPr>
          <p:cNvSpPr/>
          <p:nvPr/>
        </p:nvSpPr>
        <p:spPr>
          <a:xfrm>
            <a:off x="8105765" y="2593098"/>
            <a:ext cx="1542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/>
              </a:rPr>
              <a:t>archiving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1" name="CustomShape 8">
            <a:extLst>
              <a:ext uri="{FF2B5EF4-FFF2-40B4-BE49-F238E27FC236}">
                <a16:creationId xmlns:a16="http://schemas.microsoft.com/office/drawing/2014/main" id="{F279D159-9686-46FD-B339-D280334DF2F6}"/>
              </a:ext>
            </a:extLst>
          </p:cNvPr>
          <p:cNvSpPr/>
          <p:nvPr/>
        </p:nvSpPr>
        <p:spPr>
          <a:xfrm>
            <a:off x="3235772" y="3490304"/>
            <a:ext cx="1559520" cy="80474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Calibri"/>
              </a:rPr>
              <a:t>Capture data in real time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" name="CustomShape 9">
            <a:extLst>
              <a:ext uri="{FF2B5EF4-FFF2-40B4-BE49-F238E27FC236}">
                <a16:creationId xmlns:a16="http://schemas.microsoft.com/office/drawing/2014/main" id="{544B06AB-6096-41AC-BD47-79896CB40DF2}"/>
              </a:ext>
            </a:extLst>
          </p:cNvPr>
          <p:cNvSpPr/>
          <p:nvPr/>
        </p:nvSpPr>
        <p:spPr>
          <a:xfrm>
            <a:off x="6126608" y="3266366"/>
            <a:ext cx="1346472" cy="77379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FFFFFF"/>
                </a:solidFill>
                <a:latin typeface="Calibri"/>
              </a:rPr>
              <a:t>Data processing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3" name="CustomShape 10">
            <a:extLst>
              <a:ext uri="{FF2B5EF4-FFF2-40B4-BE49-F238E27FC236}">
                <a16:creationId xmlns:a16="http://schemas.microsoft.com/office/drawing/2014/main" id="{AF5F300A-5774-4D3B-99CA-DED6FD9E5FAB}"/>
              </a:ext>
            </a:extLst>
          </p:cNvPr>
          <p:cNvSpPr/>
          <p:nvPr/>
        </p:nvSpPr>
        <p:spPr>
          <a:xfrm>
            <a:off x="9024382" y="4580601"/>
            <a:ext cx="1316785" cy="65290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Calibri"/>
              </a:rPr>
              <a:t>Query the data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7CF4AA59-880C-45BA-9876-1A15DDFD6CB6}"/>
              </a:ext>
            </a:extLst>
          </p:cNvPr>
          <p:cNvSpPr/>
          <p:nvPr/>
        </p:nvSpPr>
        <p:spPr>
          <a:xfrm>
            <a:off x="887720" y="2247840"/>
            <a:ext cx="1908161" cy="10414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P</a:t>
            </a:r>
          </a:p>
        </p:txBody>
      </p:sp>
      <p:sp>
        <p:nvSpPr>
          <p:cNvPr id="36" name="CustomShape 6">
            <a:extLst>
              <a:ext uri="{FF2B5EF4-FFF2-40B4-BE49-F238E27FC236}">
                <a16:creationId xmlns:a16="http://schemas.microsoft.com/office/drawing/2014/main" id="{9210A1FC-5C1D-433F-9662-B4C8BCB81927}"/>
              </a:ext>
            </a:extLst>
          </p:cNvPr>
          <p:cNvSpPr/>
          <p:nvPr/>
        </p:nvSpPr>
        <p:spPr>
          <a:xfrm>
            <a:off x="9592499" y="5124881"/>
            <a:ext cx="1291401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" name="Picture 2" descr="Dashboard Icon Images #240252 - Free Icons Library">
            <a:extLst>
              <a:ext uri="{FF2B5EF4-FFF2-40B4-BE49-F238E27FC236}">
                <a16:creationId xmlns:a16="http://schemas.microsoft.com/office/drawing/2014/main" id="{B68E7740-FCA9-4216-8EEC-0FEC05C61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449" y="3918410"/>
            <a:ext cx="1694611" cy="98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E008D01-3C06-4370-BE50-5114FD5D6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2755" y="3291910"/>
            <a:ext cx="1252936" cy="258655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2182AC4-F17B-40AB-B976-C809C8F21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173" y="3482414"/>
            <a:ext cx="1365478" cy="254404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F04722B-E80C-45CC-A0B3-DF855FDE8F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477" y="5290787"/>
            <a:ext cx="2152650" cy="1143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E302A2F-C8E1-4A93-A3AC-FFFC49F4B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064" y="1754767"/>
            <a:ext cx="1095659" cy="20413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B74944F-CFD1-4194-BB80-5F65624D3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7645" y="4154919"/>
            <a:ext cx="1972380" cy="1505029"/>
          </a:xfrm>
          <a:prstGeom prst="rect">
            <a:avLst/>
          </a:prstGeom>
        </p:spPr>
      </p:pic>
      <p:sp>
        <p:nvSpPr>
          <p:cNvPr id="30" name="CustomShape 6">
            <a:extLst>
              <a:ext uri="{FF2B5EF4-FFF2-40B4-BE49-F238E27FC236}">
                <a16:creationId xmlns:a16="http://schemas.microsoft.com/office/drawing/2014/main" id="{5B5AE5ED-9B5F-434E-99FA-FFC5602F2B75}"/>
              </a:ext>
            </a:extLst>
          </p:cNvPr>
          <p:cNvSpPr/>
          <p:nvPr/>
        </p:nvSpPr>
        <p:spPr>
          <a:xfrm>
            <a:off x="7550378" y="3845439"/>
            <a:ext cx="1458063" cy="9823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" name="CustomShape 12">
            <a:extLst>
              <a:ext uri="{FF2B5EF4-FFF2-40B4-BE49-F238E27FC236}">
                <a16:creationId xmlns:a16="http://schemas.microsoft.com/office/drawing/2014/main" id="{6EF29F62-6F15-418C-9B4C-4453E54C1B7B}"/>
              </a:ext>
            </a:extLst>
          </p:cNvPr>
          <p:cNvSpPr/>
          <p:nvPr/>
        </p:nvSpPr>
        <p:spPr>
          <a:xfrm flipV="1">
            <a:off x="4641623" y="3846954"/>
            <a:ext cx="1365478" cy="7145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953A0-5111-4A47-B264-BCD4CECF39C5}"/>
              </a:ext>
            </a:extLst>
          </p:cNvPr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fld id="{4B3084CC-A91F-D94C-B1E8-6762282A5845}" type="datetime1">
              <a:rPr lang="de-DE" sz="1200" spc="-1" smtClean="0">
                <a:latin typeface="Times New Roman"/>
              </a:rPr>
              <a:t>09.09.2021</a:t>
            </a:fld>
            <a:endParaRPr lang="en-US" sz="1200" spc="-1" dirty="0">
              <a:latin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AF0DAD-9A52-8942-938D-08A4867BD7C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B300D9B-8280-4506-BEB8-F11C3B1BA7EA}" type="slidenum">
              <a:rPr lang="en-GB" sz="1200" spc="-1" smtClean="0">
                <a:latin typeface="Calibri"/>
              </a:rPr>
              <a:pPr algn="r"/>
              <a:t>11</a:t>
            </a:fld>
            <a:endParaRPr lang="en-US" sz="1200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859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Shape 1"/>
          <p:cNvSpPr txBox="1"/>
          <p:nvPr/>
        </p:nvSpPr>
        <p:spPr>
          <a:xfrm>
            <a:off x="1255060" y="5279511"/>
            <a:ext cx="9681882" cy="73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strike="noStrike" spc="-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91" name="Picture 90" descr="Microphone with stage lights">
            <a:extLst>
              <a:ext uri="{FF2B5EF4-FFF2-40B4-BE49-F238E27FC236}">
                <a16:creationId xmlns:a16="http://schemas.microsoft.com/office/drawing/2014/main" id="{F14B87C0-874D-4C2C-9ADE-82765F80D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19" b="15248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8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de-D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220B8-97D1-BD4A-8EEC-69EAC395B62F}"/>
              </a:ext>
            </a:extLst>
          </p:cNvPr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fld id="{451C0272-FB91-FE4F-9006-ABA13F525896}" type="datetime1">
              <a:rPr lang="de-DE" sz="1200" spc="-1" smtClean="0">
                <a:latin typeface="Times New Roman"/>
              </a:rPr>
              <a:t>09.09.2021</a:t>
            </a:fld>
            <a:endParaRPr lang="en-US" sz="1200" spc="-1" dirty="0">
              <a:latin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D133D4-B2B3-0D4E-8704-6C3D8DBE4C3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B300D9B-8280-4506-BEB8-F11C3B1BA7EA}" type="slidenum">
              <a:rPr lang="en-GB" sz="1200" spc="-1" smtClean="0">
                <a:latin typeface="Calibri"/>
              </a:rPr>
              <a:pPr algn="r"/>
              <a:t>12</a:t>
            </a:fld>
            <a:endParaRPr lang="en-US" sz="1200" spc="-1" dirty="0">
              <a:latin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Shape 1"/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strike="noStrike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Improvements to do/problem to solve (1/2)</a:t>
            </a:r>
          </a:p>
        </p:txBody>
      </p:sp>
      <p:sp>
        <p:nvSpPr>
          <p:cNvPr id="93" name="TextShape 2"/>
          <p:cNvSpPr txBox="1"/>
          <p:nvPr/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/>
              <a:t>Conformity with GDPR: anonymization of the data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/>
              <a:t>Improvement of data quality: </a:t>
            </a:r>
          </a:p>
          <a:p>
            <a:pPr marL="685800" lvl="1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/>
              <a:t>e.g., by removal of incomplete data</a:t>
            </a:r>
          </a:p>
          <a:p>
            <a:pPr marL="685800" lvl="1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spc="-1" dirty="0"/>
              <a:t>E.g</a:t>
            </a:r>
            <a:r>
              <a:rPr lang="en-US" sz="2000" spc="-1"/>
              <a:t>., entity </a:t>
            </a:r>
            <a:r>
              <a:rPr lang="en-US" sz="2000" spc="-1" dirty="0"/>
              <a:t>resolution</a:t>
            </a:r>
            <a:endParaRPr lang="en-US" sz="2000" b="0" strike="noStrike" spc="-1" dirty="0"/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/>
              <a:t>Data governance: collecting data provenance: e.g., using delta lake format recently proposed in Spark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4597DE-6004-1245-BE82-64AF10645A89}"/>
              </a:ext>
            </a:extLst>
          </p:cNvPr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fld id="{97313D2E-AE42-8E4F-8702-73DCF75C154A}" type="datetime1">
              <a:rPr lang="de-DE" sz="1200" spc="-1" smtClean="0">
                <a:latin typeface="Times New Roman"/>
              </a:rPr>
              <a:t>09.09.2021</a:t>
            </a:fld>
            <a:endParaRPr lang="en-US" sz="1200" spc="-1" dirty="0">
              <a:latin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1ECD64-15AD-DF40-9C34-BE4C1513D12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B300D9B-8280-4506-BEB8-F11C3B1BA7EA}" type="slidenum">
              <a:rPr lang="en-GB" sz="1200" spc="-1" smtClean="0">
                <a:latin typeface="Calibri"/>
              </a:rPr>
              <a:pPr algn="r"/>
              <a:t>13</a:t>
            </a:fld>
            <a:endParaRPr lang="en-US" sz="1200" spc="-1" dirty="0"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Shape 1"/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strike="noStrike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Improvements to do/problem to solve (2/2)</a:t>
            </a:r>
          </a:p>
        </p:txBody>
      </p:sp>
      <p:sp>
        <p:nvSpPr>
          <p:cNvPr id="91" name="TextShape 2"/>
          <p:cNvSpPr txBox="1"/>
          <p:nvPr/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spc="-1" dirty="0"/>
              <a:t>Classify/characterize set of users:</a:t>
            </a:r>
          </a:p>
          <a:p>
            <a:pPr marL="685800" lvl="1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/>
              <a:t>For example, those having the same interest</a:t>
            </a:r>
          </a:p>
          <a:p>
            <a:pPr marL="685800" lvl="1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spc="-1" dirty="0"/>
              <a:t>For example, same types of users</a:t>
            </a:r>
          </a:p>
          <a:p>
            <a:pPr marL="685800" lvl="1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/>
              <a:t>Detect malicious users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5D9246-8F16-0E4D-90F4-C84A0D1DFAD8}"/>
              </a:ext>
            </a:extLst>
          </p:cNvPr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fld id="{368BEF93-8318-7F47-A9D8-D5B8A5802B9C}" type="datetime1">
              <a:rPr lang="de-DE" sz="1200" spc="-1" smtClean="0">
                <a:latin typeface="Times New Roman"/>
              </a:rPr>
              <a:t>09.09.2021</a:t>
            </a:fld>
            <a:endParaRPr lang="en-US" sz="1200" spc="-1" dirty="0">
              <a:latin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28F31-D3E7-ED4B-A133-C0A52D46F2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B300D9B-8280-4506-BEB8-F11C3B1BA7EA}" type="slidenum">
              <a:rPr lang="en-GB" sz="1200" spc="-1" smtClean="0">
                <a:latin typeface="Calibri"/>
              </a:rPr>
              <a:pPr algn="r"/>
              <a:t>14</a:t>
            </a:fld>
            <a:endParaRPr lang="en-US" sz="1200" spc="-1" dirty="0">
              <a:latin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Shape 1"/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strike="noStrike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</a:t>
            </a:r>
          </a:p>
        </p:txBody>
      </p:sp>
      <p:sp>
        <p:nvSpPr>
          <p:cNvPr id="42" name="TextShape 2"/>
          <p:cNvSpPr txBox="1"/>
          <p:nvPr/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700" b="0" strike="noStrike" spc="-1" dirty="0"/>
              <a:t>A company X has </a:t>
            </a:r>
            <a:r>
              <a:rPr lang="en-US" sz="1700" spc="-1" dirty="0"/>
              <a:t>released a product P</a:t>
            </a:r>
            <a:r>
              <a:rPr lang="en-US" sz="1700" b="0" strike="noStrike" spc="-1" dirty="0"/>
              <a:t>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700" spc="-1" dirty="0"/>
              <a:t>This product requires initially a registration of user.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700" b="0" strike="noStrike" spc="-1" dirty="0"/>
              <a:t>The user has to provide some personnel information: </a:t>
            </a:r>
          </a:p>
          <a:p>
            <a:pPr marL="685800" lvl="1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700" spc="-1" dirty="0"/>
              <a:t>Name</a:t>
            </a:r>
          </a:p>
          <a:p>
            <a:pPr marL="685800" lvl="1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700" b="0" strike="noStrike" spc="-1" dirty="0"/>
              <a:t>Birthday</a:t>
            </a:r>
          </a:p>
          <a:p>
            <a:pPr marL="685800" lvl="1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700" spc="-1" dirty="0"/>
              <a:t>Address</a:t>
            </a:r>
          </a:p>
          <a:p>
            <a:pPr marL="685800" lvl="1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700" b="0" strike="noStrike" spc="-1" dirty="0" err="1"/>
              <a:t>Etc</a:t>
            </a:r>
            <a:r>
              <a:rPr lang="en-US" sz="1700" b="0" strike="noStrike" spc="-1" dirty="0"/>
              <a:t>…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700" b="0" strike="noStrike" spc="-1" dirty="0"/>
              <a:t>This product </a:t>
            </a:r>
            <a:r>
              <a:rPr lang="en-US" sz="1700" spc="-1" dirty="0"/>
              <a:t>P is used worldwide. This means that there are new registered users </a:t>
            </a:r>
            <a:r>
              <a:rPr lang="en-US" sz="1700" b="0" strike="noStrike" spc="-1" dirty="0"/>
              <a:t>every day, every hour and every second.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700" b="0" strike="noStrike" spc="-1" dirty="0"/>
              <a:t>It is challenging/hard to keep tracking the usage of the product P in </a:t>
            </a:r>
            <a:r>
              <a:rPr lang="en-US" sz="1700" b="1" strike="noStrike" spc="-1" dirty="0"/>
              <a:t>real time</a:t>
            </a:r>
            <a:r>
              <a:rPr lang="en-US" sz="1700" b="0" strike="noStrike" spc="-1" dirty="0"/>
              <a:t>.</a:t>
            </a:r>
          </a:p>
        </p:txBody>
      </p:sp>
      <p:sp>
        <p:nvSpPr>
          <p:cNvPr id="43" name="CustomShape 3"/>
          <p:cNvSpPr/>
          <p:nvPr/>
        </p:nvSpPr>
        <p:spPr>
          <a:xfrm>
            <a:off x="3053520" y="5732640"/>
            <a:ext cx="2266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F98E3A-C94D-A84C-97A4-7A672270BD05}"/>
              </a:ext>
            </a:extLst>
          </p:cNvPr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fld id="{5CE5B5DB-E38F-3144-A372-0FB6887DEA3D}" type="datetime1">
              <a:rPr lang="de-DE" sz="1200" spc="-1" smtClean="0">
                <a:latin typeface="Times New Roman"/>
              </a:rPr>
              <a:t>09.09.2021</a:t>
            </a:fld>
            <a:endParaRPr lang="en-US" sz="1200" spc="-1" dirty="0">
              <a:latin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3FEA6-C42E-B54C-8527-C64482F8B65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B300D9B-8280-4506-BEB8-F11C3B1BA7EA}" type="slidenum">
              <a:rPr lang="en-GB" sz="1200" spc="-1" smtClean="0">
                <a:latin typeface="Calibri"/>
              </a:rPr>
              <a:pPr algn="r"/>
              <a:t>2</a:t>
            </a:fld>
            <a:endParaRPr lang="en-US" sz="1200" spc="-1" dirty="0"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Shape 1"/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strike="noStrike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E527F1-8FDE-422C-8FA6-E8178CDDB957}"/>
              </a:ext>
            </a:extLst>
          </p:cNvPr>
          <p:cNvPicPr/>
          <p:nvPr/>
        </p:nvPicPr>
        <p:blipFill rotWithShape="1">
          <a:blip r:embed="rId2"/>
          <a:srcRect t="17432" b="16055"/>
          <a:stretch/>
        </p:blipFill>
        <p:spPr>
          <a:xfrm>
            <a:off x="432225" y="2845837"/>
            <a:ext cx="11327549" cy="2750003"/>
          </a:xfrm>
          <a:prstGeom prst="rect">
            <a:avLst/>
          </a:prstGeom>
        </p:spPr>
      </p:pic>
      <p:sp>
        <p:nvSpPr>
          <p:cNvPr id="42" name="TextShape 2"/>
          <p:cNvSpPr txBox="1"/>
          <p:nvPr/>
        </p:nvSpPr>
        <p:spPr>
          <a:xfrm>
            <a:off x="940717" y="1489658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de-D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3053520" y="5732640"/>
            <a:ext cx="2266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2929D1-BE6C-E94F-9445-6AA2D2C28BFF}"/>
              </a:ext>
            </a:extLst>
          </p:cNvPr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fld id="{2ED8E1B2-6A03-D744-9AE3-31C277B8C00E}" type="datetime1">
              <a:rPr lang="de-DE" sz="1200" spc="-1" smtClean="0">
                <a:latin typeface="Times New Roman"/>
              </a:rPr>
              <a:t>09.09.2021</a:t>
            </a:fld>
            <a:endParaRPr lang="en-US" sz="1200" spc="-1" dirty="0">
              <a:latin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68A9E5-9DEE-AA40-8E07-5CC631A91F9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B300D9B-8280-4506-BEB8-F11C3B1BA7EA}" type="slidenum">
              <a:rPr lang="en-GB" sz="1200" spc="-1" smtClean="0">
                <a:latin typeface="Calibri"/>
              </a:rPr>
              <a:pPr algn="r"/>
              <a:t>3</a:t>
            </a:fld>
            <a:endParaRPr lang="en-US" sz="1200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11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Shape 1"/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strike="noStrike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Goal &amp; business impact</a:t>
            </a:r>
          </a:p>
        </p:txBody>
      </p:sp>
      <p:sp>
        <p:nvSpPr>
          <p:cNvPr id="47" name="TextShape 2"/>
          <p:cNvSpPr txBox="1"/>
          <p:nvPr/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000" b="0" strike="noStrike" spc="-1" dirty="0"/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/>
              <a:t>Gain insight about the usage of your product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/>
              <a:t>Business impact: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/>
              <a:t>Track/understand the usage of your product in real time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/>
              <a:t>Get insight about the popularity of the product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/>
              <a:t>Worldwide?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/>
              <a:t> Or in a specific country.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b="0" strike="noStrike" spc="-1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b="0" strike="noStrike" spc="-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4E8636-2B8F-8540-877A-A3C9D025947E}"/>
              </a:ext>
            </a:extLst>
          </p:cNvPr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fld id="{01D582C6-ECDB-FB4E-9303-8AA20FB5622D}" type="datetime1">
              <a:rPr lang="de-DE" sz="1200" spc="-1" smtClean="0">
                <a:latin typeface="Times New Roman"/>
              </a:rPr>
              <a:t>09.09.2021</a:t>
            </a:fld>
            <a:endParaRPr lang="en-US" sz="1200" spc="-1" dirty="0">
              <a:latin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14CB76-E6F3-4741-93C5-0161C1B3592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B300D9B-8280-4506-BEB8-F11C3B1BA7EA}" type="slidenum">
              <a:rPr lang="en-GB" sz="1200" spc="-1" smtClean="0">
                <a:latin typeface="Calibri"/>
              </a:rPr>
              <a:pPr algn="r"/>
              <a:t>4</a:t>
            </a:fld>
            <a:endParaRPr lang="en-US" sz="1200" spc="-1" dirty="0">
              <a:latin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Shape 1"/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strike="noStrike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should client invest in the application?</a:t>
            </a:r>
          </a:p>
        </p:txBody>
      </p:sp>
      <p:sp>
        <p:nvSpPr>
          <p:cNvPr id="49" name="TextShape 2"/>
          <p:cNvSpPr txBox="1"/>
          <p:nvPr/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/>
              <a:t>Two gains: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/>
              <a:t>Storage of raw data in real time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/>
              <a:t>Processing/</a:t>
            </a:r>
            <a:r>
              <a:rPr lang="en-US" sz="2000" b="0" strike="noStrike" spc="-1" dirty="0" err="1"/>
              <a:t>analysing</a:t>
            </a:r>
            <a:r>
              <a:rPr lang="en-US" sz="2000" b="0" strike="noStrike" spc="-1" dirty="0"/>
              <a:t> data in real time 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/>
              <a:t>Examples of analytical questions to reply:	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/>
              <a:t>Evolution of new user's number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/>
              <a:t>Number of users per country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/>
              <a:t>From which country people are more registering in the product P in the last few minutes, few days or few months?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/>
              <a:t>Other statistics</a:t>
            </a:r>
          </a:p>
          <a:p>
            <a:pPr indent="-2286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endParaRPr lang="en-US" sz="2000" b="0" strike="noStrike" spc="-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CF397A-5B4C-7B44-9AC3-C38C6E8C1327}"/>
              </a:ext>
            </a:extLst>
          </p:cNvPr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fld id="{12473972-E641-704A-AA70-19B78A61A604}" type="datetime1">
              <a:rPr lang="de-DE" sz="1200" spc="-1" smtClean="0">
                <a:latin typeface="Times New Roman"/>
              </a:rPr>
              <a:t>09.09.2021</a:t>
            </a:fld>
            <a:endParaRPr lang="en-US" sz="1200" spc="-1" dirty="0">
              <a:latin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FA506D-3A7A-8B4E-99BE-D528ACD1766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B300D9B-8280-4506-BEB8-F11C3B1BA7EA}" type="slidenum">
              <a:rPr lang="en-GB" sz="1200" spc="-1" smtClean="0">
                <a:latin typeface="Calibri"/>
              </a:rPr>
              <a:pPr algn="r"/>
              <a:t>5</a:t>
            </a:fld>
            <a:endParaRPr lang="en-US" sz="1200" spc="-1" dirty="0"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Shape 1"/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strike="noStrike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Requirements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b="0" strike="noStrike" spc="-1" dirty="0"/>
              <a:t>Which conditions do you need the use case? </a:t>
            </a:r>
          </a:p>
          <a:p>
            <a:pPr marL="685800" lvl="1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spc="-1" dirty="0"/>
              <a:t>An API that collects in real time information about new registered users.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DF726D-B4A9-F047-B566-AF9576446A35}"/>
              </a:ext>
            </a:extLst>
          </p:cNvPr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fld id="{670CBD31-0665-F347-A82C-666D278B9F41}" type="datetime1">
              <a:rPr lang="de-DE" sz="1200" spc="-1" smtClean="0">
                <a:latin typeface="Times New Roman"/>
              </a:rPr>
              <a:t>09.09.2021</a:t>
            </a:fld>
            <a:endParaRPr lang="en-US" sz="1200" spc="-1" dirty="0">
              <a:latin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6C510E-F3BF-EF48-9741-3331E082FD3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B300D9B-8280-4506-BEB8-F11C3B1BA7EA}" type="slidenum">
              <a:rPr lang="en-GB" sz="1200" spc="-1" smtClean="0">
                <a:latin typeface="Calibri"/>
              </a:rPr>
              <a:pPr algn="r"/>
              <a:t>6</a:t>
            </a:fld>
            <a:endParaRPr lang="en-US" sz="1200" spc="-1" dirty="0"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Shape 1"/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strike="noStrike" kern="1200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use case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000000"/>
                </a:solidFill>
                <a:latin typeface="Calibri"/>
              </a:rPr>
              <a:t>We are using “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Calibri Light"/>
              </a:rPr>
              <a:t>Randomuser</a:t>
            </a:r>
            <a:r>
              <a:rPr lang="en-GB" sz="2000" b="0" strike="noStrike" spc="-1" dirty="0">
                <a:solidFill>
                  <a:srgbClr val="000000"/>
                </a:solidFill>
                <a:latin typeface="Calibri Light"/>
              </a:rPr>
              <a:t>” API</a:t>
            </a:r>
            <a:endParaRPr lang="de-DE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GB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GB" sz="2000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GB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000000"/>
                </a:solidFill>
                <a:latin typeface="Calibri"/>
              </a:rPr>
              <a:t>https://randomuser.me/api/?inc=name,gender,nat,location&amp;noinfo</a:t>
            </a:r>
            <a:endParaRPr lang="de-DE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000" spc="-1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ECCB4A5F-3B85-43B2-9562-5D73F7E2E60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319574" y="2577079"/>
            <a:ext cx="1152977" cy="1132954"/>
          </a:xfrm>
          <a:prstGeom prst="rect">
            <a:avLst/>
          </a:prstGeom>
          <a:ln>
            <a:noFill/>
          </a:ln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530C0982-B56E-42C3-917A-1AE10CCB2C67}"/>
              </a:ext>
            </a:extLst>
          </p:cNvPr>
          <p:cNvSpPr/>
          <p:nvPr/>
        </p:nvSpPr>
        <p:spPr>
          <a:xfrm>
            <a:off x="6160095" y="3711322"/>
            <a:ext cx="306380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Calibri"/>
              </a:rPr>
              <a:t>RandomUser</a:t>
            </a:r>
            <a:r>
              <a:rPr lang="en-GB" sz="1800" b="0" strike="noStrike" spc="-1" dirty="0">
                <a:solidFill>
                  <a:srgbClr val="000000"/>
                </a:solidFill>
                <a:latin typeface="Calibri"/>
              </a:rPr>
              <a:t> API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84A2F3-D41B-944C-97E3-27CA40B4F17E}"/>
              </a:ext>
            </a:extLst>
          </p:cNvPr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fld id="{0A0B7816-576E-3C47-81DC-74895B2CE679}" type="datetime1">
              <a:rPr lang="de-DE" sz="1200" spc="-1" smtClean="0">
                <a:latin typeface="Times New Roman"/>
              </a:rPr>
              <a:t>09.09.2021</a:t>
            </a:fld>
            <a:endParaRPr lang="en-US" sz="1200" spc="-1" dirty="0">
              <a:latin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1DD194-5425-B247-8D32-0529188310D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B300D9B-8280-4506-BEB8-F11C3B1BA7EA}" type="slidenum">
              <a:rPr lang="en-GB" sz="1200" spc="-1" smtClean="0">
                <a:latin typeface="Calibri"/>
              </a:rPr>
              <a:pPr algn="r"/>
              <a:t>7</a:t>
            </a:fld>
            <a:endParaRPr lang="en-US" sz="1200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9743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Shape 1"/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strike="noStrike" kern="1200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Content of raw data</a:t>
            </a:r>
          </a:p>
        </p:txBody>
      </p:sp>
      <p:pic>
        <p:nvPicPr>
          <p:cNvPr id="57" name="Picture 56"/>
          <p:cNvPicPr/>
          <p:nvPr/>
        </p:nvPicPr>
        <p:blipFill>
          <a:blip r:embed="rId2"/>
          <a:srcRect l="50201" t="5330" r="33001" b="34670"/>
          <a:stretch/>
        </p:blipFill>
        <p:spPr>
          <a:xfrm>
            <a:off x="3889882" y="1966293"/>
            <a:ext cx="4412235" cy="445216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57DCF4-EC9C-A546-A8FF-328A3937AE71}"/>
              </a:ext>
            </a:extLst>
          </p:cNvPr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fld id="{41A8FFBF-5F4E-AC4D-BF16-A98D2F2A4449}" type="datetime1">
              <a:rPr lang="de-DE" sz="1200" spc="-1" smtClean="0">
                <a:latin typeface="Times New Roman"/>
              </a:rPr>
              <a:t>09.09.2021</a:t>
            </a:fld>
            <a:endParaRPr lang="en-US" sz="1200" spc="-1" dirty="0">
              <a:latin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7D5FA-20BA-024F-9820-51E7A2B8BB6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B300D9B-8280-4506-BEB8-F11C3B1BA7EA}" type="slidenum">
              <a:rPr lang="en-GB" sz="1200" spc="-1" smtClean="0">
                <a:latin typeface="Calibri"/>
              </a:rPr>
              <a:pPr algn="r"/>
              <a:t>8</a:t>
            </a:fld>
            <a:endParaRPr lang="en-US" sz="1200" spc="-1" dirty="0"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Shape 1"/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strike="noStrike" kern="1200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pic>
        <p:nvPicPr>
          <p:cNvPr id="8" name="Picture 4" descr="Office, database Free Icon of Super Flat Remix V1.08">
            <a:extLst>
              <a:ext uri="{FF2B5EF4-FFF2-40B4-BE49-F238E27FC236}">
                <a16:creationId xmlns:a16="http://schemas.microsoft.com/office/drawing/2014/main" id="{CB93730C-BA5E-48BB-B715-DEE896F1A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613" y="2207974"/>
            <a:ext cx="1607146" cy="160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23F84912-6BFB-46CE-A718-11EE869D26C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0479" y="3733924"/>
            <a:ext cx="1262220" cy="1138600"/>
          </a:xfrm>
          <a:prstGeom prst="rect">
            <a:avLst/>
          </a:prstGeom>
          <a:ln>
            <a:noFill/>
          </a:ln>
        </p:spPr>
      </p:pic>
      <p:sp>
        <p:nvSpPr>
          <p:cNvPr id="10" name="CustomShape 2">
            <a:extLst>
              <a:ext uri="{FF2B5EF4-FFF2-40B4-BE49-F238E27FC236}">
                <a16:creationId xmlns:a16="http://schemas.microsoft.com/office/drawing/2014/main" id="{DA3C5E40-0796-426D-A99D-CD0F550083AB}"/>
              </a:ext>
            </a:extLst>
          </p:cNvPr>
          <p:cNvSpPr/>
          <p:nvPr/>
        </p:nvSpPr>
        <p:spPr>
          <a:xfrm>
            <a:off x="387639" y="5020707"/>
            <a:ext cx="2266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alibri"/>
              </a:rPr>
              <a:t>RandomUser API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5DB2AEAA-CAA1-42CA-AC6B-4397A0C4980A}"/>
              </a:ext>
            </a:extLst>
          </p:cNvPr>
          <p:cNvSpPr/>
          <p:nvPr/>
        </p:nvSpPr>
        <p:spPr>
          <a:xfrm flipV="1">
            <a:off x="1832699" y="4257503"/>
            <a:ext cx="1254622" cy="7145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F3B0D84E-7F53-4A3A-BE71-3952098F0F8A}"/>
              </a:ext>
            </a:extLst>
          </p:cNvPr>
          <p:cNvSpPr/>
          <p:nvPr/>
        </p:nvSpPr>
        <p:spPr>
          <a:xfrm flipV="1">
            <a:off x="4431324" y="2992467"/>
            <a:ext cx="5970236" cy="90673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081391A1-8E33-4321-9890-2A2DD44AB545}"/>
              </a:ext>
            </a:extLst>
          </p:cNvPr>
          <p:cNvSpPr/>
          <p:nvPr/>
        </p:nvSpPr>
        <p:spPr>
          <a:xfrm>
            <a:off x="7416442" y="2808481"/>
            <a:ext cx="1542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/>
              </a:rPr>
              <a:t>archiving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4" name="CustomShape 6">
            <a:extLst>
              <a:ext uri="{FF2B5EF4-FFF2-40B4-BE49-F238E27FC236}">
                <a16:creationId xmlns:a16="http://schemas.microsoft.com/office/drawing/2014/main" id="{CCBD9BF4-AD2C-44C2-8ACC-E542B13C7699}"/>
              </a:ext>
            </a:extLst>
          </p:cNvPr>
          <p:cNvSpPr/>
          <p:nvPr/>
        </p:nvSpPr>
        <p:spPr>
          <a:xfrm>
            <a:off x="7191398" y="4683698"/>
            <a:ext cx="540581" cy="89744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8">
            <a:extLst>
              <a:ext uri="{FF2B5EF4-FFF2-40B4-BE49-F238E27FC236}">
                <a16:creationId xmlns:a16="http://schemas.microsoft.com/office/drawing/2014/main" id="{CED0E133-6637-4AB9-873F-85926AD6F3CA}"/>
              </a:ext>
            </a:extLst>
          </p:cNvPr>
          <p:cNvSpPr/>
          <p:nvPr/>
        </p:nvSpPr>
        <p:spPr>
          <a:xfrm>
            <a:off x="3087321" y="3900852"/>
            <a:ext cx="1559520" cy="80474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Calibri"/>
              </a:rPr>
              <a:t>Capture data in real time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" name="CustomShape 9">
            <a:extLst>
              <a:ext uri="{FF2B5EF4-FFF2-40B4-BE49-F238E27FC236}">
                <a16:creationId xmlns:a16="http://schemas.microsoft.com/office/drawing/2014/main" id="{6E4FD8FD-D4F6-4CC4-9E0E-3D57AF66DDB8}"/>
              </a:ext>
            </a:extLst>
          </p:cNvPr>
          <p:cNvSpPr/>
          <p:nvPr/>
        </p:nvSpPr>
        <p:spPr>
          <a:xfrm>
            <a:off x="5631878" y="4064447"/>
            <a:ext cx="1559520" cy="11386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FFFFFF"/>
                </a:solidFill>
                <a:latin typeface="Calibri"/>
              </a:rPr>
              <a:t>Data processing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7" name="CustomShape 10">
            <a:extLst>
              <a:ext uri="{FF2B5EF4-FFF2-40B4-BE49-F238E27FC236}">
                <a16:creationId xmlns:a16="http://schemas.microsoft.com/office/drawing/2014/main" id="{7D3A10DF-CD0E-4D0A-BBE1-1214CBF3991F}"/>
              </a:ext>
            </a:extLst>
          </p:cNvPr>
          <p:cNvSpPr/>
          <p:nvPr/>
        </p:nvSpPr>
        <p:spPr>
          <a:xfrm>
            <a:off x="7731979" y="5154527"/>
            <a:ext cx="1559520" cy="8075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Calibri"/>
              </a:rPr>
              <a:t>Query the data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" name="CustomShape 12">
            <a:extLst>
              <a:ext uri="{FF2B5EF4-FFF2-40B4-BE49-F238E27FC236}">
                <a16:creationId xmlns:a16="http://schemas.microsoft.com/office/drawing/2014/main" id="{E9568E9A-3F09-466B-9554-AD4B2B9B2035}"/>
              </a:ext>
            </a:extLst>
          </p:cNvPr>
          <p:cNvSpPr/>
          <p:nvPr/>
        </p:nvSpPr>
        <p:spPr>
          <a:xfrm>
            <a:off x="4646840" y="4328954"/>
            <a:ext cx="1026777" cy="37664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A873C473-25FA-41DF-9E00-115F11A8E666}"/>
              </a:ext>
            </a:extLst>
          </p:cNvPr>
          <p:cNvSpPr/>
          <p:nvPr/>
        </p:nvSpPr>
        <p:spPr>
          <a:xfrm>
            <a:off x="570479" y="2658387"/>
            <a:ext cx="1908161" cy="10414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P</a:t>
            </a:r>
          </a:p>
        </p:txBody>
      </p:sp>
      <p:sp>
        <p:nvSpPr>
          <p:cNvPr id="20" name="CustomShape 6">
            <a:extLst>
              <a:ext uri="{FF2B5EF4-FFF2-40B4-BE49-F238E27FC236}">
                <a16:creationId xmlns:a16="http://schemas.microsoft.com/office/drawing/2014/main" id="{B2AA4A8E-CDB6-4475-9EA6-E1A8C31AD693}"/>
              </a:ext>
            </a:extLst>
          </p:cNvPr>
          <p:cNvSpPr/>
          <p:nvPr/>
        </p:nvSpPr>
        <p:spPr>
          <a:xfrm>
            <a:off x="9275258" y="5535428"/>
            <a:ext cx="1291401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" name="Picture 2" descr="Dashboard Icon Images #240252 - Free Icons Library">
            <a:extLst>
              <a:ext uri="{FF2B5EF4-FFF2-40B4-BE49-F238E27FC236}">
                <a16:creationId xmlns:a16="http://schemas.microsoft.com/office/drawing/2014/main" id="{A1FBF8EE-88CC-4822-8F51-95630181D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208" y="4328957"/>
            <a:ext cx="1694611" cy="98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stomShape 7">
            <a:extLst>
              <a:ext uri="{FF2B5EF4-FFF2-40B4-BE49-F238E27FC236}">
                <a16:creationId xmlns:a16="http://schemas.microsoft.com/office/drawing/2014/main" id="{2406EA12-E790-4F88-8951-2100DB7AB1E1}"/>
              </a:ext>
            </a:extLst>
          </p:cNvPr>
          <p:cNvSpPr/>
          <p:nvPr/>
        </p:nvSpPr>
        <p:spPr>
          <a:xfrm>
            <a:off x="10515680" y="5385387"/>
            <a:ext cx="15426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Calibri"/>
              </a:rPr>
              <a:t>Dashboarding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5A50CB-A471-CF49-BDEE-5C442BF9DBB7}"/>
              </a:ext>
            </a:extLst>
          </p:cNvPr>
          <p:cNvSpPr>
            <a:spLocks noGrp="1"/>
          </p:cNvSpPr>
          <p:nvPr>
            <p:ph type="dt"/>
          </p:nvPr>
        </p:nvSpPr>
        <p:spPr/>
        <p:txBody>
          <a:bodyPr/>
          <a:lstStyle/>
          <a:p>
            <a:fld id="{0AB035B4-46F4-994F-A8ED-C1594D87ED3F}" type="datetime1">
              <a:rPr lang="de-DE" sz="1200" spc="-1" smtClean="0">
                <a:latin typeface="Times New Roman"/>
              </a:rPr>
              <a:t>09.09.2021</a:t>
            </a:fld>
            <a:endParaRPr lang="en-US" sz="1200" spc="-1" dirty="0">
              <a:latin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9FD05-8FD5-1F4F-8B6C-C600C2A307C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B300D9B-8280-4506-BEB8-F11C3B1BA7EA}" type="slidenum">
              <a:rPr lang="en-GB" sz="1200" spc="-1" smtClean="0">
                <a:latin typeface="Calibri"/>
              </a:rPr>
              <a:pPr algn="r"/>
              <a:t>9</a:t>
            </a:fld>
            <a:endParaRPr lang="en-US" sz="1200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6829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419</Words>
  <Application>Microsoft Office PowerPoint</Application>
  <PresentationFormat>Widescreen</PresentationFormat>
  <Paragraphs>101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Case study | Software developer – Big Data &amp;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dc:description/>
  <cp:lastModifiedBy>Dr. Houssem Ben Lahmar</cp:lastModifiedBy>
  <cp:revision>50</cp:revision>
  <cp:lastPrinted>2021-07-03T14:20:43Z</cp:lastPrinted>
  <dcterms:created xsi:type="dcterms:W3CDTF">2021-07-03T14:14:58Z</dcterms:created>
  <dcterms:modified xsi:type="dcterms:W3CDTF">2021-09-09T06:53:29Z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